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1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>
      <p:cViewPr varScale="1">
        <p:scale>
          <a:sx n="128" d="100"/>
          <a:sy n="128" d="100"/>
        </p:scale>
        <p:origin x="496" y="17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910182-8F1B-444B-8A18-978F25C544D5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D4071AFF-E7BC-49D2-9B87-6FDCA8220997}">
      <dgm:prSet/>
      <dgm:spPr/>
      <dgm:t>
        <a:bodyPr/>
        <a:lstStyle/>
        <a:p>
          <a:pPr>
            <a:defRPr b="1"/>
          </a:pPr>
          <a:r>
            <a:rPr lang="es-ES" baseline="0"/>
            <a:t>Puntos destacados del programa a 18 meses</a:t>
          </a:r>
          <a:endParaRPr lang="en-US"/>
        </a:p>
      </dgm:t>
    </dgm:pt>
    <dgm:pt modelId="{C72A0891-7E14-44A7-8DB2-0E1162CEE6B6}" type="parTrans" cxnId="{B33C55B6-20F1-4B87-8B4B-6457C65D8144}">
      <dgm:prSet/>
      <dgm:spPr/>
      <dgm:t>
        <a:bodyPr/>
        <a:lstStyle/>
        <a:p>
          <a:endParaRPr lang="en-US"/>
        </a:p>
      </dgm:t>
    </dgm:pt>
    <dgm:pt modelId="{1F346E1D-81BE-40BB-90E2-2593F7025B46}" type="sibTrans" cxnId="{B33C55B6-20F1-4B87-8B4B-6457C65D8144}">
      <dgm:prSet/>
      <dgm:spPr/>
      <dgm:t>
        <a:bodyPr/>
        <a:lstStyle/>
        <a:p>
          <a:endParaRPr lang="en-US"/>
        </a:p>
      </dgm:t>
    </dgm:pt>
    <dgm:pt modelId="{1D226C13-495A-4573-AA7E-509033788DE0}">
      <dgm:prSet/>
      <dgm:spPr/>
      <dgm:t>
        <a:bodyPr/>
        <a:lstStyle/>
        <a:p>
          <a:pPr>
            <a:defRPr b="1"/>
          </a:pPr>
          <a:r>
            <a:rPr lang="es-ES" baseline="0"/>
            <a:t>Planificación en el tiempo</a:t>
          </a:r>
          <a:endParaRPr lang="en-US"/>
        </a:p>
      </dgm:t>
    </dgm:pt>
    <dgm:pt modelId="{64924C65-6443-4AE2-84AA-A2ED949CF911}" type="parTrans" cxnId="{BD40AD67-122C-4EB5-8C9A-4C18E9D6DAD5}">
      <dgm:prSet/>
      <dgm:spPr/>
      <dgm:t>
        <a:bodyPr/>
        <a:lstStyle/>
        <a:p>
          <a:endParaRPr lang="en-US"/>
        </a:p>
      </dgm:t>
    </dgm:pt>
    <dgm:pt modelId="{2ACB1AD5-B439-4146-AB89-A31878A9E153}" type="sibTrans" cxnId="{BD40AD67-122C-4EB5-8C9A-4C18E9D6DAD5}">
      <dgm:prSet/>
      <dgm:spPr/>
      <dgm:t>
        <a:bodyPr/>
        <a:lstStyle/>
        <a:p>
          <a:endParaRPr lang="en-US"/>
        </a:p>
      </dgm:t>
    </dgm:pt>
    <dgm:pt modelId="{B2380409-B60E-40AE-84E2-6A9CC58884A4}">
      <dgm:prSet/>
      <dgm:spPr/>
      <dgm:t>
        <a:bodyPr/>
        <a:lstStyle/>
        <a:p>
          <a:r>
            <a:rPr lang="es-ES" i="1" baseline="0"/>
            <a:t>Identifique las dependencias de las actividades en el tiempo necesarias para alcanzar el éxito</a:t>
          </a:r>
          <a:endParaRPr lang="en-US"/>
        </a:p>
      </dgm:t>
    </dgm:pt>
    <dgm:pt modelId="{65ACAD79-EB0C-4E68-9081-68C75B5B8723}" type="parTrans" cxnId="{269EB801-E13F-48B6-B8A0-F5FF7F30EC23}">
      <dgm:prSet/>
      <dgm:spPr/>
      <dgm:t>
        <a:bodyPr/>
        <a:lstStyle/>
        <a:p>
          <a:endParaRPr lang="en-US"/>
        </a:p>
      </dgm:t>
    </dgm:pt>
    <dgm:pt modelId="{B81B9F1F-073F-487F-9A01-81489EF01E0F}" type="sibTrans" cxnId="{269EB801-E13F-48B6-B8A0-F5FF7F30EC23}">
      <dgm:prSet/>
      <dgm:spPr/>
      <dgm:t>
        <a:bodyPr/>
        <a:lstStyle/>
        <a:p>
          <a:endParaRPr lang="en-US"/>
        </a:p>
      </dgm:t>
    </dgm:pt>
    <dgm:pt modelId="{67D28F56-03D1-44ED-B67B-A1C75AACBE75}" type="pres">
      <dgm:prSet presAssocID="{8F910182-8F1B-444B-8A18-978F25C544D5}" presName="root" presStyleCnt="0">
        <dgm:presLayoutVars>
          <dgm:dir/>
          <dgm:resizeHandles val="exact"/>
        </dgm:presLayoutVars>
      </dgm:prSet>
      <dgm:spPr/>
    </dgm:pt>
    <dgm:pt modelId="{F0662817-35FD-4A77-8358-B1310D6C2EDC}" type="pres">
      <dgm:prSet presAssocID="{D4071AFF-E7BC-49D2-9B87-6FDCA8220997}" presName="compNode" presStyleCnt="0"/>
      <dgm:spPr/>
    </dgm:pt>
    <dgm:pt modelId="{1F4F8650-5EA2-4605-8331-74BFE34369CC}" type="pres">
      <dgm:prSet presAssocID="{D4071AFF-E7BC-49D2-9B87-6FDCA822099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D7C53C39-4ECA-4616-8538-8DCCED801AFB}" type="pres">
      <dgm:prSet presAssocID="{D4071AFF-E7BC-49D2-9B87-6FDCA8220997}" presName="iconSpace" presStyleCnt="0"/>
      <dgm:spPr/>
    </dgm:pt>
    <dgm:pt modelId="{3B227518-1A16-4DA5-A565-521596066246}" type="pres">
      <dgm:prSet presAssocID="{D4071AFF-E7BC-49D2-9B87-6FDCA8220997}" presName="parTx" presStyleLbl="revTx" presStyleIdx="0" presStyleCnt="4">
        <dgm:presLayoutVars>
          <dgm:chMax val="0"/>
          <dgm:chPref val="0"/>
        </dgm:presLayoutVars>
      </dgm:prSet>
      <dgm:spPr/>
    </dgm:pt>
    <dgm:pt modelId="{A75D9772-BD42-4B34-B8FB-7D75FBBF6A77}" type="pres">
      <dgm:prSet presAssocID="{D4071AFF-E7BC-49D2-9B87-6FDCA8220997}" presName="txSpace" presStyleCnt="0"/>
      <dgm:spPr/>
    </dgm:pt>
    <dgm:pt modelId="{FE3C0901-86E1-4C65-BA00-5BD41EC87CAC}" type="pres">
      <dgm:prSet presAssocID="{D4071AFF-E7BC-49D2-9B87-6FDCA8220997}" presName="desTx" presStyleLbl="revTx" presStyleIdx="1" presStyleCnt="4">
        <dgm:presLayoutVars/>
      </dgm:prSet>
      <dgm:spPr/>
    </dgm:pt>
    <dgm:pt modelId="{C870822F-7864-425F-8F8D-74798AFC8595}" type="pres">
      <dgm:prSet presAssocID="{1F346E1D-81BE-40BB-90E2-2593F7025B46}" presName="sibTrans" presStyleCnt="0"/>
      <dgm:spPr/>
    </dgm:pt>
    <dgm:pt modelId="{663850E8-39BA-45C5-B655-E19570629656}" type="pres">
      <dgm:prSet presAssocID="{1D226C13-495A-4573-AA7E-509033788DE0}" presName="compNode" presStyleCnt="0"/>
      <dgm:spPr/>
    </dgm:pt>
    <dgm:pt modelId="{3F5E3126-4604-4444-A21B-53B858E0AAC4}" type="pres">
      <dgm:prSet presAssocID="{1D226C13-495A-4573-AA7E-509033788DE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F81730EC-3051-4550-ABA5-EB3C521AD278}" type="pres">
      <dgm:prSet presAssocID="{1D226C13-495A-4573-AA7E-509033788DE0}" presName="iconSpace" presStyleCnt="0"/>
      <dgm:spPr/>
    </dgm:pt>
    <dgm:pt modelId="{F55BC238-6823-4011-819F-E435F3B15233}" type="pres">
      <dgm:prSet presAssocID="{1D226C13-495A-4573-AA7E-509033788DE0}" presName="parTx" presStyleLbl="revTx" presStyleIdx="2" presStyleCnt="4">
        <dgm:presLayoutVars>
          <dgm:chMax val="0"/>
          <dgm:chPref val="0"/>
        </dgm:presLayoutVars>
      </dgm:prSet>
      <dgm:spPr/>
    </dgm:pt>
    <dgm:pt modelId="{D76ABF16-CC0D-4D70-929B-3CE0C0970110}" type="pres">
      <dgm:prSet presAssocID="{1D226C13-495A-4573-AA7E-509033788DE0}" presName="txSpace" presStyleCnt="0"/>
      <dgm:spPr/>
    </dgm:pt>
    <dgm:pt modelId="{1BA4EE3F-E6DF-4E93-B69A-E7EDC42B5903}" type="pres">
      <dgm:prSet presAssocID="{1D226C13-495A-4573-AA7E-509033788DE0}" presName="desTx" presStyleLbl="revTx" presStyleIdx="3" presStyleCnt="4">
        <dgm:presLayoutVars/>
      </dgm:prSet>
      <dgm:spPr/>
    </dgm:pt>
  </dgm:ptLst>
  <dgm:cxnLst>
    <dgm:cxn modelId="{269EB801-E13F-48B6-B8A0-F5FF7F30EC23}" srcId="{1D226C13-495A-4573-AA7E-509033788DE0}" destId="{B2380409-B60E-40AE-84E2-6A9CC58884A4}" srcOrd="0" destOrd="0" parTransId="{65ACAD79-EB0C-4E68-9081-68C75B5B8723}" sibTransId="{B81B9F1F-073F-487F-9A01-81489EF01E0F}"/>
    <dgm:cxn modelId="{68FBC835-B7FA-4FF6-BCFF-9B4EEDB13962}" type="presOf" srcId="{1D226C13-495A-4573-AA7E-509033788DE0}" destId="{F55BC238-6823-4011-819F-E435F3B15233}" srcOrd="0" destOrd="0" presId="urn:microsoft.com/office/officeart/2018/2/layout/IconLabelDescriptionList"/>
    <dgm:cxn modelId="{BD40AD67-122C-4EB5-8C9A-4C18E9D6DAD5}" srcId="{8F910182-8F1B-444B-8A18-978F25C544D5}" destId="{1D226C13-495A-4573-AA7E-509033788DE0}" srcOrd="1" destOrd="0" parTransId="{64924C65-6443-4AE2-84AA-A2ED949CF911}" sibTransId="{2ACB1AD5-B439-4146-AB89-A31878A9E153}"/>
    <dgm:cxn modelId="{969FC3B0-6A95-42AD-A83A-410836150EA2}" type="presOf" srcId="{D4071AFF-E7BC-49D2-9B87-6FDCA8220997}" destId="{3B227518-1A16-4DA5-A565-521596066246}" srcOrd="0" destOrd="0" presId="urn:microsoft.com/office/officeart/2018/2/layout/IconLabelDescriptionList"/>
    <dgm:cxn modelId="{B33C55B6-20F1-4B87-8B4B-6457C65D8144}" srcId="{8F910182-8F1B-444B-8A18-978F25C544D5}" destId="{D4071AFF-E7BC-49D2-9B87-6FDCA8220997}" srcOrd="0" destOrd="0" parTransId="{C72A0891-7E14-44A7-8DB2-0E1162CEE6B6}" sibTransId="{1F346E1D-81BE-40BB-90E2-2593F7025B46}"/>
    <dgm:cxn modelId="{4248C9CC-1621-4203-A839-2C24D3FA0C3B}" type="presOf" srcId="{8F910182-8F1B-444B-8A18-978F25C544D5}" destId="{67D28F56-03D1-44ED-B67B-A1C75AACBE75}" srcOrd="0" destOrd="0" presId="urn:microsoft.com/office/officeart/2018/2/layout/IconLabelDescriptionList"/>
    <dgm:cxn modelId="{286EFADF-9BD5-4FB4-B6E2-33F682C4CE02}" type="presOf" srcId="{B2380409-B60E-40AE-84E2-6A9CC58884A4}" destId="{1BA4EE3F-E6DF-4E93-B69A-E7EDC42B5903}" srcOrd="0" destOrd="0" presId="urn:microsoft.com/office/officeart/2018/2/layout/IconLabelDescriptionList"/>
    <dgm:cxn modelId="{D82426DF-E9CA-4F3B-954C-CA8C5B9306C5}" type="presParOf" srcId="{67D28F56-03D1-44ED-B67B-A1C75AACBE75}" destId="{F0662817-35FD-4A77-8358-B1310D6C2EDC}" srcOrd="0" destOrd="0" presId="urn:microsoft.com/office/officeart/2018/2/layout/IconLabelDescriptionList"/>
    <dgm:cxn modelId="{141879FE-93BA-4BAF-8F41-7E3BBF111E7D}" type="presParOf" srcId="{F0662817-35FD-4A77-8358-B1310D6C2EDC}" destId="{1F4F8650-5EA2-4605-8331-74BFE34369CC}" srcOrd="0" destOrd="0" presId="urn:microsoft.com/office/officeart/2018/2/layout/IconLabelDescriptionList"/>
    <dgm:cxn modelId="{D154DDB5-3AB3-4271-8C2C-333D96E76C1D}" type="presParOf" srcId="{F0662817-35FD-4A77-8358-B1310D6C2EDC}" destId="{D7C53C39-4ECA-4616-8538-8DCCED801AFB}" srcOrd="1" destOrd="0" presId="urn:microsoft.com/office/officeart/2018/2/layout/IconLabelDescriptionList"/>
    <dgm:cxn modelId="{45C20093-0459-4EA7-AB32-ABE323308F87}" type="presParOf" srcId="{F0662817-35FD-4A77-8358-B1310D6C2EDC}" destId="{3B227518-1A16-4DA5-A565-521596066246}" srcOrd="2" destOrd="0" presId="urn:microsoft.com/office/officeart/2018/2/layout/IconLabelDescriptionList"/>
    <dgm:cxn modelId="{638485FE-83CF-46D7-BD25-6FD839EA5DC8}" type="presParOf" srcId="{F0662817-35FD-4A77-8358-B1310D6C2EDC}" destId="{A75D9772-BD42-4B34-B8FB-7D75FBBF6A77}" srcOrd="3" destOrd="0" presId="urn:microsoft.com/office/officeart/2018/2/layout/IconLabelDescriptionList"/>
    <dgm:cxn modelId="{AD6602A6-E391-4759-AE64-53D984828776}" type="presParOf" srcId="{F0662817-35FD-4A77-8358-B1310D6C2EDC}" destId="{FE3C0901-86E1-4C65-BA00-5BD41EC87CAC}" srcOrd="4" destOrd="0" presId="urn:microsoft.com/office/officeart/2018/2/layout/IconLabelDescriptionList"/>
    <dgm:cxn modelId="{DCFC624E-4A77-4BFB-9003-20F2EAEE1750}" type="presParOf" srcId="{67D28F56-03D1-44ED-B67B-A1C75AACBE75}" destId="{C870822F-7864-425F-8F8D-74798AFC8595}" srcOrd="1" destOrd="0" presId="urn:microsoft.com/office/officeart/2018/2/layout/IconLabelDescriptionList"/>
    <dgm:cxn modelId="{7AAB1B08-6814-4780-BC57-471E9CCA3EAA}" type="presParOf" srcId="{67D28F56-03D1-44ED-B67B-A1C75AACBE75}" destId="{663850E8-39BA-45C5-B655-E19570629656}" srcOrd="2" destOrd="0" presId="urn:microsoft.com/office/officeart/2018/2/layout/IconLabelDescriptionList"/>
    <dgm:cxn modelId="{964A03A4-136D-41ED-966B-0C42B06D8D17}" type="presParOf" srcId="{663850E8-39BA-45C5-B655-E19570629656}" destId="{3F5E3126-4604-4444-A21B-53B858E0AAC4}" srcOrd="0" destOrd="0" presId="urn:microsoft.com/office/officeart/2018/2/layout/IconLabelDescriptionList"/>
    <dgm:cxn modelId="{78D64CF3-15F2-4132-823B-42B8B2D69E45}" type="presParOf" srcId="{663850E8-39BA-45C5-B655-E19570629656}" destId="{F81730EC-3051-4550-ABA5-EB3C521AD278}" srcOrd="1" destOrd="0" presId="urn:microsoft.com/office/officeart/2018/2/layout/IconLabelDescriptionList"/>
    <dgm:cxn modelId="{8D3BFC15-3156-4B47-88F6-C6F961C19DE4}" type="presParOf" srcId="{663850E8-39BA-45C5-B655-E19570629656}" destId="{F55BC238-6823-4011-819F-E435F3B15233}" srcOrd="2" destOrd="0" presId="urn:microsoft.com/office/officeart/2018/2/layout/IconLabelDescriptionList"/>
    <dgm:cxn modelId="{8B3BB6DF-1A54-4399-9D41-4F5D76675668}" type="presParOf" srcId="{663850E8-39BA-45C5-B655-E19570629656}" destId="{D76ABF16-CC0D-4D70-929B-3CE0C0970110}" srcOrd="3" destOrd="0" presId="urn:microsoft.com/office/officeart/2018/2/layout/IconLabelDescriptionList"/>
    <dgm:cxn modelId="{EAA3B155-854A-4603-B0CD-8A60896EE59E}" type="presParOf" srcId="{663850E8-39BA-45C5-B655-E19570629656}" destId="{1BA4EE3F-E6DF-4E93-B69A-E7EDC42B5903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F8650-5EA2-4605-8331-74BFE34369CC}">
      <dsp:nvSpPr>
        <dsp:cNvPr id="0" name=""/>
        <dsp:cNvSpPr/>
      </dsp:nvSpPr>
      <dsp:spPr>
        <a:xfrm>
          <a:off x="3543" y="615137"/>
          <a:ext cx="1157624" cy="11576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27518-1A16-4DA5-A565-521596066246}">
      <dsp:nvSpPr>
        <dsp:cNvPr id="0" name=""/>
        <dsp:cNvSpPr/>
      </dsp:nvSpPr>
      <dsp:spPr>
        <a:xfrm>
          <a:off x="3543" y="1873860"/>
          <a:ext cx="3307499" cy="496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900" kern="1200" baseline="0"/>
            <a:t>Puntos destacados del programa a 18 meses</a:t>
          </a:r>
          <a:endParaRPr lang="en-US" sz="1900" kern="1200"/>
        </a:p>
      </dsp:txBody>
      <dsp:txXfrm>
        <a:off x="3543" y="1873860"/>
        <a:ext cx="3307499" cy="496124"/>
      </dsp:txXfrm>
    </dsp:sp>
    <dsp:sp modelId="{FE3C0901-86E1-4C65-BA00-5BD41EC87CAC}">
      <dsp:nvSpPr>
        <dsp:cNvPr id="0" name=""/>
        <dsp:cNvSpPr/>
      </dsp:nvSpPr>
      <dsp:spPr>
        <a:xfrm>
          <a:off x="3543" y="2417008"/>
          <a:ext cx="3307499" cy="549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E3126-4604-4444-A21B-53B858E0AAC4}">
      <dsp:nvSpPr>
        <dsp:cNvPr id="0" name=""/>
        <dsp:cNvSpPr/>
      </dsp:nvSpPr>
      <dsp:spPr>
        <a:xfrm>
          <a:off x="3889856" y="615137"/>
          <a:ext cx="1157624" cy="11576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BC238-6823-4011-819F-E435F3B15233}">
      <dsp:nvSpPr>
        <dsp:cNvPr id="0" name=""/>
        <dsp:cNvSpPr/>
      </dsp:nvSpPr>
      <dsp:spPr>
        <a:xfrm>
          <a:off x="3889856" y="1873860"/>
          <a:ext cx="3307499" cy="496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900" kern="1200" baseline="0"/>
            <a:t>Planificación en el tiempo</a:t>
          </a:r>
          <a:endParaRPr lang="en-US" sz="1900" kern="1200"/>
        </a:p>
      </dsp:txBody>
      <dsp:txXfrm>
        <a:off x="3889856" y="1873860"/>
        <a:ext cx="3307499" cy="496124"/>
      </dsp:txXfrm>
    </dsp:sp>
    <dsp:sp modelId="{1BA4EE3F-E6DF-4E93-B69A-E7EDC42B5903}">
      <dsp:nvSpPr>
        <dsp:cNvPr id="0" name=""/>
        <dsp:cNvSpPr/>
      </dsp:nvSpPr>
      <dsp:spPr>
        <a:xfrm>
          <a:off x="3889856" y="2417008"/>
          <a:ext cx="3307499" cy="549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i="1" kern="1200" baseline="0"/>
            <a:t>Identifique las dependencias de las actividades en el tiempo necesarias para alcanzar el éxito</a:t>
          </a:r>
          <a:endParaRPr lang="en-US" sz="1400" kern="1200"/>
        </a:p>
      </dsp:txBody>
      <dsp:txXfrm>
        <a:off x="3889856" y="2417008"/>
        <a:ext cx="3307499" cy="549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A7959C71-B73A-49FF-9308-B24F710812B5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D6790D8E-0C56-4F61-9B17-7A387442778A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s-E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68FC2B-D455-4AC4-9C5E-9317124768F4}" type="datetimeFigureOut">
              <a:pPr/>
              <a:t>10/5/20</a:t>
            </a:fld>
            <a:endParaRPr lang="es-E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s-E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99807D-D128-4837-BF84-5EA633F317AE}" type="slidenum"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15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16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17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s-ES" smtClean="0"/>
              <a:pPr/>
              <a:t>5/10/20</a:t>
            </a:fld>
            <a:endParaRPr lang="es-E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3992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1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95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B819-6633-4615-BB07-C55D005E14AD}" type="datetimeFigureOut">
              <a:pPr/>
              <a:t>10/5/20</a:t>
            </a:fld>
            <a:endParaRPr lang="es-ES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88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5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01781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1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29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3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217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26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rPr lang="en-DO" smtClean="0"/>
              <a:pPr/>
              <a:t>10/5/20</a:t>
            </a:fld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algn="r"/>
            <a:endParaRPr lang="es-ES" sz="140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 algn="ctr"/>
            <a:fld id="{8F82E0A0-C266-4798-8C8F-B9F91E9DA37E}" type="slidenum">
              <a:rPr lang="es-E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s-ES" sz="1400" b="1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487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5033913" y="634028"/>
            <a:ext cx="3598683" cy="3732835"/>
          </a:xfrm>
        </p:spPr>
        <p:txBody>
          <a:bodyPr>
            <a:normAutofit/>
          </a:bodyPr>
          <a:lstStyle/>
          <a:p>
            <a:r>
              <a:rPr lang="es-ES" sz="5100"/>
              <a:t>Plan de marketing</a:t>
            </a:r>
            <a:endParaRPr lang="es-ES" sz="510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5033913" y="4436462"/>
            <a:ext cx="3598683" cy="1794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ES"/>
              <a:t>Nombre</a:t>
            </a:r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173AAC32-3EAE-4F9B-84FA-DD2A5DDC1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8552" y="1951132"/>
            <a:ext cx="3155752" cy="31557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Publicidad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Estrategia y ejecución</a:t>
            </a:r>
          </a:p>
          <a:p>
            <a:pPr lvl="1"/>
            <a:r>
              <a:rPr lang="es-ES"/>
              <a:t>Resumen de la estrategia</a:t>
            </a:r>
          </a:p>
          <a:p>
            <a:pPr lvl="1"/>
            <a:r>
              <a:rPr lang="es-ES"/>
              <a:t>Visión general de los medios de comunicación y distribución en el tiempo</a:t>
            </a:r>
          </a:p>
          <a:p>
            <a:pPr lvl="1"/>
            <a:r>
              <a:rPr lang="es-ES"/>
              <a:t>Resumen del gasto en publicidad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97F59D-628C-4053-B41F-489D0045F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491551" y="625230"/>
            <a:ext cx="1910102" cy="1928003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940323" y="1327355"/>
            <a:ext cx="2669568" cy="44825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3100"/>
              <a:t>Otras actividades promocionales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4575092" y="1327356"/>
            <a:ext cx="3654508" cy="4482564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/>
            <a:r>
              <a:rPr lang="en-US" sz="1700"/>
              <a:t>Marketing directo</a:t>
            </a:r>
          </a:p>
          <a:p>
            <a:pPr lvl="1" defTabSz="914400"/>
            <a:r>
              <a:rPr lang="en-US" sz="1700"/>
              <a:t>Resumen de la estrategia, los vehículos de comunicación y su distribución en el tiempo</a:t>
            </a:r>
          </a:p>
          <a:p>
            <a:pPr lvl="1" defTabSz="914400"/>
            <a:r>
              <a:rPr lang="en-US" sz="1700"/>
              <a:t>Resumen de los objetivos de respuesta, metas planteadas y presupuesto</a:t>
            </a:r>
          </a:p>
          <a:p>
            <a:pPr marL="342900" defTabSz="914400">
              <a:spcBef>
                <a:spcPct val="20000"/>
              </a:spcBef>
              <a:buFont typeface="Franklin Gothic Book" panose="020B0503020102020204" pitchFamily="34" charset="0"/>
              <a:buChar char="•"/>
            </a:pPr>
            <a:r>
              <a:rPr lang="en-US" sz="1700"/>
              <a:t>Marketing por parte de terceros</a:t>
            </a:r>
          </a:p>
          <a:p>
            <a:pPr marL="742950" lvl="1" defTabSz="914400">
              <a:spcBef>
                <a:spcPct val="20000"/>
              </a:spcBef>
              <a:buFont typeface="Franklin Gothic Book" panose="020B0503020102020204" pitchFamily="34" charset="0"/>
              <a:buChar char="–"/>
            </a:pPr>
            <a:r>
              <a:rPr lang="en-US" sz="1700"/>
              <a:t>Acuerdos de marketing coordinado establecidos con otras compañías</a:t>
            </a:r>
          </a:p>
          <a:p>
            <a:pPr marL="342900" defTabSz="914400">
              <a:spcBef>
                <a:spcPct val="20000"/>
              </a:spcBef>
              <a:buFont typeface="Franklin Gothic Book" panose="020B0503020102020204" pitchFamily="34" charset="0"/>
              <a:buChar char="•"/>
            </a:pPr>
            <a:r>
              <a:rPr lang="en-US" sz="1700"/>
              <a:t>Programas de marketing</a:t>
            </a:r>
          </a:p>
          <a:p>
            <a:pPr marL="742950" lvl="1" defTabSz="914400">
              <a:spcBef>
                <a:spcPct val="20000"/>
              </a:spcBef>
              <a:buFont typeface="Franklin Gothic Book" panose="020B0503020102020204" pitchFamily="34" charset="0"/>
              <a:buChar char="–"/>
            </a:pPr>
            <a:r>
              <a:rPr lang="en-US" sz="1700"/>
              <a:t>Otros programas promocionales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53386"/>
            <a:ext cx="9143999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Precios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Precios</a:t>
            </a:r>
          </a:p>
          <a:p>
            <a:pPr lvl="1"/>
            <a:r>
              <a:rPr lang="es-ES"/>
              <a:t>Resuma los precios específicos o estrategias de precios</a:t>
            </a:r>
          </a:p>
          <a:p>
            <a:pPr lvl="1"/>
            <a:r>
              <a:rPr lang="es-ES"/>
              <a:t>Compare con productos similares</a:t>
            </a:r>
          </a:p>
          <a:p>
            <a:r>
              <a:rPr lang="es-ES"/>
              <a:t>Políticas</a:t>
            </a:r>
          </a:p>
          <a:p>
            <a:pPr lvl="1"/>
            <a:r>
              <a:rPr lang="es-ES"/>
              <a:t>Resuma las políticas relevantes para la comprensión de las cuestiones clave que influyen en los precios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Distribución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Estrategia de distribución</a:t>
            </a:r>
          </a:p>
          <a:p>
            <a:r>
              <a:rPr lang="es-ES"/>
              <a:t>Canales de distribución</a:t>
            </a:r>
          </a:p>
          <a:p>
            <a:pPr lvl="1"/>
            <a:r>
              <a:rPr lang="es-ES"/>
              <a:t>Resuma los canales de distribución.</a:t>
            </a:r>
          </a:p>
          <a:p>
            <a:r>
              <a:rPr lang="es-ES"/>
              <a:t>Distribución por canal</a:t>
            </a:r>
          </a:p>
          <a:p>
            <a:r>
              <a:rPr lang="es-ES"/>
              <a:t>Muestre el plan del porcentaje de cuota de distribución al que contribuirá cada canal; un gráfico circular puede resultar útil a tal fin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Mercados/segmentos verticales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Oportunidades del mercado vertical</a:t>
            </a:r>
          </a:p>
          <a:p>
            <a:pPr lvl="1"/>
            <a:r>
              <a:rPr lang="es-ES"/>
              <a:t>Estudie las oportunidades de segmentos concretos de mercado</a:t>
            </a:r>
          </a:p>
          <a:p>
            <a:pPr lvl="1"/>
            <a:r>
              <a:rPr lang="es-ES"/>
              <a:t>Indique las estrategias de distribución para dichos mercados o segmentos</a:t>
            </a:r>
          </a:p>
          <a:p>
            <a:pPr lvl="1"/>
            <a:r>
              <a:rPr lang="es-ES"/>
              <a:t>Especifique el uso de terceras compañías para la distribución a mercados verticales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Internacional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Distribución internacional</a:t>
            </a:r>
          </a:p>
          <a:p>
            <a:pPr lvl="1"/>
            <a:r>
              <a:rPr lang="es-ES"/>
              <a:t>Estudie las estrategias de distribución</a:t>
            </a:r>
          </a:p>
          <a:p>
            <a:pPr lvl="1"/>
            <a:r>
              <a:rPr lang="es-ES"/>
              <a:t>Trate las cuestiones específicas de la distribución internacional</a:t>
            </a:r>
          </a:p>
          <a:p>
            <a:r>
              <a:rPr lang="es-ES"/>
              <a:t>Estrategia de precios a nivel internacional</a:t>
            </a:r>
          </a:p>
          <a:p>
            <a:r>
              <a:rPr lang="es-ES"/>
              <a:t>Asuntos relativos a la localización</a:t>
            </a:r>
          </a:p>
          <a:p>
            <a:pPr lvl="1"/>
            <a:r>
              <a:rPr lang="es-ES"/>
              <a:t>Mencione las necesidades de variación de los productos locales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Indicadores de éxito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Objetivos para el primer año</a:t>
            </a:r>
          </a:p>
          <a:p>
            <a:r>
              <a:rPr lang="es-ES"/>
              <a:t>Objetivos para los años siguientes</a:t>
            </a:r>
          </a:p>
          <a:p>
            <a:r>
              <a:rPr lang="es-ES"/>
              <a:t>Sistemas de medición del éxito/fracaso</a:t>
            </a:r>
          </a:p>
          <a:p>
            <a:r>
              <a:rPr lang="es-ES"/>
              <a:t>Requisitos para conseguir el éxito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F90CED2-72DA-49F5-8068-294F7EEF1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/>
              <a:t>Calendario</a:t>
            </a:r>
          </a:p>
        </p:txBody>
      </p:sp>
      <p:graphicFrame>
        <p:nvGraphicFramePr>
          <p:cNvPr id="5" name="Rectangle 3">
            <a:extLst>
              <a:ext uri="{FF2B5EF4-FFF2-40B4-BE49-F238E27FC236}">
                <a16:creationId xmlns:a16="http://schemas.microsoft.com/office/drawing/2014/main" id="{9DC630DF-D060-4BCE-A9DE-B189F5102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399037"/>
              </p:ext>
            </p:extLst>
          </p:nvPr>
        </p:nvGraphicFramePr>
        <p:xfrm>
          <a:off x="1028700" y="2286000"/>
          <a:ext cx="72009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97F59D-628C-4053-B41F-489D0045F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75F4A0-FEAF-4F1B-9C48-7688BF9D4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29101" y="5423537"/>
            <a:ext cx="7400499" cy="868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/>
              <a:t>Resumen del mercado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1EC79F3-0DE6-47BA-9C5C-039C54F4A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78417" y="-370056"/>
            <a:ext cx="1756584" cy="3306366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86C2B07-2A41-4CB1-9C51-F037AF417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6285591" y="2733391"/>
            <a:ext cx="1755930" cy="3306366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914400" y="1123486"/>
            <a:ext cx="7229901" cy="35167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/>
              <a:t>Mercado: pasado, presente y futuro</a:t>
            </a:r>
          </a:p>
          <a:p>
            <a:pPr lvl="1" defTabSz="914400"/>
            <a:r>
              <a:rPr lang="en-US"/>
              <a:t>Revise los cambios en la cuota de mercado, liderazgo, participantes, fluctuaciones del mercado, costos, precios y competencia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F67AAC-C977-4759-A5C8-6BC998F96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53386"/>
            <a:ext cx="9143999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Definición del producto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Describa el producto o servicio que se ofrece al mercado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Competencia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 panorama de la competencia</a:t>
            </a:r>
          </a:p>
          <a:p>
            <a:pPr lvl="1"/>
            <a:r>
              <a:rPr lang="es-ES"/>
              <a:t>Ofrezca una visión general de los competidores, sus puntos fuertes y sus debilidades</a:t>
            </a:r>
          </a:p>
          <a:p>
            <a:pPr lvl="1"/>
            <a:r>
              <a:rPr lang="es-ES"/>
              <a:t>Especifique la posición de cada producto competidor respecto al nuevo producto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97F59D-628C-4053-B41F-489D0045F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80060" y="791570"/>
            <a:ext cx="3014130" cy="52623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2900">
                <a:solidFill>
                  <a:schemeClr val="bg2"/>
                </a:solidFill>
              </a:rPr>
              <a:t>Posicionamiento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4632540" y="791570"/>
            <a:ext cx="3669231" cy="52623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1600"/>
              <a:t>Posicionamiento del producto o servicio</a:t>
            </a:r>
          </a:p>
          <a:p>
            <a:pPr lvl="1" defTabSz="914400"/>
            <a:r>
              <a:rPr lang="en-US" sz="1600"/>
              <a:t>Informe que define con precisión el producto en su mercado y con respecto a sus competidores a lo largo del tiempo</a:t>
            </a:r>
          </a:p>
          <a:p>
            <a:pPr marL="342900" defTabSz="914400">
              <a:spcBef>
                <a:spcPct val="20000"/>
              </a:spcBef>
              <a:buFont typeface="Franklin Gothic Book" panose="020B0503020102020204" pitchFamily="34" charset="0"/>
              <a:buChar char="•"/>
            </a:pPr>
            <a:r>
              <a:rPr lang="en-US" sz="1600"/>
              <a:t>Promesas al consumidor</a:t>
            </a:r>
          </a:p>
          <a:p>
            <a:pPr marL="742950" lvl="1" defTabSz="914400">
              <a:spcBef>
                <a:spcPct val="20000"/>
              </a:spcBef>
              <a:buFont typeface="Franklin Gothic Book" panose="020B0503020102020204" pitchFamily="34" charset="0"/>
              <a:buChar char="–"/>
            </a:pPr>
            <a:r>
              <a:rPr lang="en-US" sz="1600"/>
              <a:t>Resumen de los beneficios del producto o servicio para el consumidor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Estrategias de comunicación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Mensaje dependiendo del público al que va destinado</a:t>
            </a:r>
          </a:p>
          <a:p>
            <a:r>
              <a:rPr lang="es-ES"/>
              <a:t>Datos demográficos de los consumidores objetivo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Embalaje y realización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Embalaje del producto</a:t>
            </a:r>
          </a:p>
          <a:p>
            <a:pPr lvl="1"/>
            <a:r>
              <a:rPr lang="es-ES"/>
              <a:t>Trate las cuestiones como el tamaño, el precio, el aspecto y la estrategia</a:t>
            </a:r>
          </a:p>
          <a:p>
            <a:pPr lvl="1"/>
            <a:r>
              <a:rPr lang="es-ES"/>
              <a:t>Trate las cuestiones de realización de los elementos no incluidos directamente en el embalaje del producto</a:t>
            </a:r>
          </a:p>
          <a:p>
            <a:pPr marL="342900" indent="-342900" algn="l" latinLnBrk="0">
              <a:spcBef>
                <a:spcPct val="20000"/>
              </a:spcBef>
              <a:buChar char="•"/>
            </a:pPr>
            <a:r>
              <a:rPr lang="es-ES"/>
              <a:t>Costo de la mercancía</a:t>
            </a:r>
          </a:p>
          <a:p>
            <a:pPr marL="742950" lvl="1" indent="-285750" algn="l" latinLnBrk="0">
              <a:spcBef>
                <a:spcPct val="20000"/>
              </a:spcBef>
              <a:buChar char="–"/>
            </a:pPr>
            <a:r>
              <a:rPr lang="es-ES"/>
              <a:t>Resuma el costo de las mercancías e incluya una lista general de materiales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Estrategias de lanzamiento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Plan de lanzamiento</a:t>
            </a:r>
          </a:p>
          <a:p>
            <a:pPr lvl="1"/>
            <a:r>
              <a:rPr lang="es-ES"/>
              <a:t>Si se va a anunciar el producto</a:t>
            </a:r>
          </a:p>
          <a:p>
            <a:pPr marL="342900" indent="-342900" algn="l" latinLnBrk="0">
              <a:spcBef>
                <a:spcPct val="20000"/>
              </a:spcBef>
              <a:buChar char="•"/>
            </a:pPr>
            <a:r>
              <a:rPr lang="es-ES"/>
              <a:t>Presupuesto para promoción</a:t>
            </a:r>
          </a:p>
          <a:p>
            <a:pPr marL="342900" indent="-342900" algn="l" latinLnBrk="0">
              <a:spcBef>
                <a:spcPct val="20000"/>
              </a:spcBef>
              <a:buChar char="•"/>
            </a:pPr>
            <a:r>
              <a:rPr lang="es-ES"/>
              <a:t>Proporcione material de apoyo con información detallada sobre el presupuesto para su revisión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Relaciones públicas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Estrategia y ejecución</a:t>
            </a:r>
          </a:p>
          <a:p>
            <a:pPr lvl="1"/>
            <a:r>
              <a:rPr lang="es-ES"/>
              <a:t>Estrategias de RR. PP.</a:t>
            </a:r>
          </a:p>
          <a:p>
            <a:pPr lvl="1"/>
            <a:r>
              <a:rPr lang="es-ES"/>
              <a:t>Puntos destacados del plan de RR. PP.</a:t>
            </a:r>
          </a:p>
          <a:p>
            <a:pPr lvl="1"/>
            <a:r>
              <a:rPr lang="es-ES"/>
              <a:t>Plan alternativo de RR.PP., incluyendo calendarios de edición, compromisos de charlas de presentación, programa de conferencias,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5A99AA-889E-4761-8CDA-EEA388A369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Macintosh PowerPoint</Application>
  <PresentationFormat>On-screen Show (4:3)</PresentationFormat>
  <Paragraphs>115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Franklin Gothic Book</vt:lpstr>
      <vt:lpstr>Crop</vt:lpstr>
      <vt:lpstr>Plan de marketing</vt:lpstr>
      <vt:lpstr>Resumen del mercado</vt:lpstr>
      <vt:lpstr>Definición del producto</vt:lpstr>
      <vt:lpstr>Competencia</vt:lpstr>
      <vt:lpstr>Posicionamiento</vt:lpstr>
      <vt:lpstr>Estrategias de comunicación</vt:lpstr>
      <vt:lpstr>Embalaje y realización</vt:lpstr>
      <vt:lpstr>Estrategias de lanzamiento</vt:lpstr>
      <vt:lpstr>Relaciones públicas</vt:lpstr>
      <vt:lpstr>Publicidad</vt:lpstr>
      <vt:lpstr>Otras actividades promocionales</vt:lpstr>
      <vt:lpstr>Precios</vt:lpstr>
      <vt:lpstr>Distribución</vt:lpstr>
      <vt:lpstr>Mercados/segmentos verticales</vt:lpstr>
      <vt:lpstr>Internacional</vt:lpstr>
      <vt:lpstr>Indicadores de éxito</vt:lpstr>
      <vt:lpstr>Calendario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marketing</dc:title>
  <dc:creator>Patricia Cabrera</dc:creator>
  <cp:lastModifiedBy>Patricia Cabrera</cp:lastModifiedBy>
  <cp:revision>1</cp:revision>
  <dcterms:created xsi:type="dcterms:W3CDTF">2020-10-05T14:24:30Z</dcterms:created>
  <dcterms:modified xsi:type="dcterms:W3CDTF">2020-10-05T14:24:47Z</dcterms:modified>
</cp:coreProperties>
</file>